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464" r:id="rId2"/>
    <p:sldId id="417" r:id="rId3"/>
    <p:sldId id="465" r:id="rId4"/>
    <p:sldId id="466" r:id="rId5"/>
    <p:sldId id="467" r:id="rId6"/>
    <p:sldId id="468" r:id="rId7"/>
    <p:sldId id="469" r:id="rId8"/>
    <p:sldId id="476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F9FA2699-8799-47EC-B0A3-D0790960DC8A}">
          <p14:sldIdLst>
            <p14:sldId id="464"/>
            <p14:sldId id="417"/>
          </p14:sldIdLst>
        </p14:section>
        <p14:section name="Untitled Section" id="{D056FDD1-2C38-4D54-8D6F-D59DB0FC54F0}">
          <p14:sldIdLst>
            <p14:sldId id="465"/>
            <p14:sldId id="466"/>
            <p14:sldId id="467"/>
            <p14:sldId id="468"/>
            <p14:sldId id="469"/>
            <p14:sldId id="4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C17"/>
    <a:srgbClr val="FF6600"/>
    <a:srgbClr val="00823B"/>
    <a:srgbClr val="1B0AFC"/>
    <a:srgbClr val="0000FF"/>
    <a:srgbClr val="FF9933"/>
    <a:srgbClr val="74A8FC"/>
    <a:srgbClr val="00FF00"/>
    <a:srgbClr val="CC99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0" autoAdjust="0"/>
    <p:restoredTop sz="94660"/>
  </p:normalViewPr>
  <p:slideViewPr>
    <p:cSldViewPr>
      <p:cViewPr varScale="1">
        <p:scale>
          <a:sx n="65" d="100"/>
          <a:sy n="65" d="100"/>
        </p:scale>
        <p:origin x="124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72976420116161"/>
          <c:y val="5.8356547968493801E-2"/>
          <c:w val="0.69370175184794813"/>
          <c:h val="0.703872180442106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Sheet3!$A$5:$A$6</c:f>
              <c:strCache>
                <c:ptCount val="2"/>
                <c:pt idx="0">
                  <c:v>ANTIGUA &amp; BARBUDA                       </c:v>
                </c:pt>
                <c:pt idx="1">
                  <c:v>TRINIDAD AND TOBAGO                     </c:v>
                </c:pt>
              </c:strCache>
            </c:strRef>
          </c:cat>
          <c:val>
            <c:numRef>
              <c:f>Sheet3!#REF!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Sheet3!#REF!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Sheet3!$A$5:$A$6</c:f>
              <c:strCache>
                <c:ptCount val="2"/>
                <c:pt idx="0">
                  <c:v>ANTIGUA &amp; BARBUDA                       </c:v>
                </c:pt>
                <c:pt idx="1">
                  <c:v>TRINIDAD AND TOBAGO                     </c:v>
                </c:pt>
              </c:strCache>
            </c:strRef>
          </c:cat>
          <c:val>
            <c:numRef>
              <c:f>Sheet3!#REF!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Sheet3!$B$4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Sheet3!$A$5:$A$6</c:f>
              <c:strCache>
                <c:ptCount val="2"/>
                <c:pt idx="0">
                  <c:v>ANTIGUA &amp; BARBUDA                       </c:v>
                </c:pt>
                <c:pt idx="1">
                  <c:v>TRINIDAD AND TOBAGO                     </c:v>
                </c:pt>
              </c:strCache>
            </c:strRef>
          </c:cat>
          <c:val>
            <c:numRef>
              <c:f>Sheet3!$B$5:$B$6</c:f>
              <c:numCache>
                <c:formatCode>General</c:formatCode>
                <c:ptCount val="2"/>
                <c:pt idx="0">
                  <c:v>15</c:v>
                </c:pt>
                <c:pt idx="1">
                  <c:v>1509</c:v>
                </c:pt>
              </c:numCache>
            </c:numRef>
          </c:val>
        </c:ser>
        <c:ser>
          <c:idx val="3"/>
          <c:order val="3"/>
          <c:tx>
            <c:strRef>
              <c:f>Sheet3!$C$4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E4A0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Sheet3!$A$5:$A$6</c:f>
              <c:strCache>
                <c:ptCount val="2"/>
                <c:pt idx="0">
                  <c:v>ANTIGUA &amp; BARBUDA                       </c:v>
                </c:pt>
                <c:pt idx="1">
                  <c:v>TRINIDAD AND TOBAGO                     </c:v>
                </c:pt>
              </c:strCache>
            </c:strRef>
          </c:cat>
          <c:val>
            <c:numRef>
              <c:f>Sheet3!$C$5:$C$6</c:f>
              <c:numCache>
                <c:formatCode>General</c:formatCode>
                <c:ptCount val="2"/>
                <c:pt idx="0">
                  <c:v>70</c:v>
                </c:pt>
                <c:pt idx="1">
                  <c:v>2439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9384968"/>
        <c:axId val="409826776"/>
      </c:barChart>
      <c:catAx>
        <c:axId val="40938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26776"/>
        <c:crosses val="autoZero"/>
        <c:auto val="1"/>
        <c:lblAlgn val="r"/>
        <c:lblOffset val="100"/>
        <c:noMultiLvlLbl val="0"/>
      </c:catAx>
      <c:valAx>
        <c:axId val="40982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8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5306618168791892"/>
          <c:y val="0.13134308821976895"/>
          <c:w val="0.11368797404261476"/>
          <c:h val="0.141274965553000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96030183727034"/>
          <c:y val="4.9960875984251966E-2"/>
          <c:w val="0.67544061679790024"/>
          <c:h val="0.8253464566929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518</c:v>
                </c:pt>
                <c:pt idx="1">
                  <c:v>540</c:v>
                </c:pt>
                <c:pt idx="2">
                  <c:v>498</c:v>
                </c:pt>
                <c:pt idx="3">
                  <c:v>1095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1045</c:v>
                </c:pt>
                <c:pt idx="1">
                  <c:v>1094</c:v>
                </c:pt>
                <c:pt idx="2">
                  <c:v>1026</c:v>
                </c:pt>
                <c:pt idx="3">
                  <c:v>1414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8639264"/>
        <c:axId val="568639656"/>
      </c:barChart>
      <c:catAx>
        <c:axId val="56863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8639656"/>
        <c:crosses val="autoZero"/>
        <c:auto val="1"/>
        <c:lblAlgn val="ctr"/>
        <c:lblOffset val="100"/>
        <c:noMultiLvlLbl val="0"/>
      </c:catAx>
      <c:valAx>
        <c:axId val="568639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86392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357</c:v>
                </c:pt>
                <c:pt idx="1">
                  <c:v>295</c:v>
                </c:pt>
                <c:pt idx="2">
                  <c:v>390</c:v>
                </c:pt>
                <c:pt idx="3">
                  <c:v>825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775</c:v>
                </c:pt>
                <c:pt idx="1">
                  <c:v>662</c:v>
                </c:pt>
                <c:pt idx="2">
                  <c:v>743</c:v>
                </c:pt>
                <c:pt idx="3">
                  <c:v>976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937840"/>
        <c:axId val="416939016"/>
      </c:barChart>
      <c:catAx>
        <c:axId val="41693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6939016"/>
        <c:crosses val="autoZero"/>
        <c:auto val="1"/>
        <c:lblAlgn val="ctr"/>
        <c:lblOffset val="100"/>
        <c:noMultiLvlLbl val="0"/>
      </c:catAx>
      <c:valAx>
        <c:axId val="416939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9378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39034703995334"/>
          <c:y val="0.10940014312976046"/>
          <c:w val="0.69477082725770389"/>
          <c:h val="0.770216415821340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160</c:v>
                </c:pt>
                <c:pt idx="1">
                  <c:v>188</c:v>
                </c:pt>
                <c:pt idx="2">
                  <c:v>188</c:v>
                </c:pt>
                <c:pt idx="3">
                  <c:v>418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564</c:v>
                </c:pt>
                <c:pt idx="1">
                  <c:v>567</c:v>
                </c:pt>
                <c:pt idx="2">
                  <c:v>639</c:v>
                </c:pt>
                <c:pt idx="3">
                  <c:v>1023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6088056"/>
        <c:axId val="566087664"/>
      </c:barChart>
      <c:catAx>
        <c:axId val="566088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6087664"/>
        <c:crosses val="autoZero"/>
        <c:auto val="1"/>
        <c:lblAlgn val="ctr"/>
        <c:lblOffset val="100"/>
        <c:noMultiLvlLbl val="0"/>
      </c:catAx>
      <c:valAx>
        <c:axId val="566087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6088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Candidates</c:v>
                </c:pt>
              </c:strCache>
            </c:strRef>
          </c:tx>
          <c:invertIfNegative val="0"/>
          <c:cat>
            <c:strRef>
              <c:f>Sheet1!$A$2:$A$28</c:f>
              <c:strCache>
                <c:ptCount val="27"/>
                <c:pt idx="0">
                  <c:v>Data Operations</c:v>
                </c:pt>
                <c:pt idx="1">
                  <c:v>Electrical Installation</c:v>
                </c:pt>
                <c:pt idx="2">
                  <c:v>Crop Production - Grow Box Op.</c:v>
                </c:pt>
                <c:pt idx="3">
                  <c:v>General Cosmetology</c:v>
                </c:pt>
                <c:pt idx="4">
                  <c:v>Welding </c:v>
                </c:pt>
                <c:pt idx="5">
                  <c:v>Metal Work Engineering</c:v>
                </c:pt>
                <c:pt idx="6">
                  <c:v>Com. Food Preparation </c:v>
                </c:pt>
                <c:pt idx="7">
                  <c:v>Motor Vehicle Engine Systems</c:v>
                </c:pt>
                <c:pt idx="8">
                  <c:v>Fabric Design</c:v>
                </c:pt>
                <c:pt idx="9">
                  <c:v>Garment Production</c:v>
                </c:pt>
                <c:pt idx="10">
                  <c:v>Plumbing</c:v>
                </c:pt>
                <c:pt idx="11">
                  <c:v>Furniture Making</c:v>
                </c:pt>
                <c:pt idx="12">
                  <c:v>Gen. Office Administration </c:v>
                </c:pt>
                <c:pt idx="13">
                  <c:v>Carpentry</c:v>
                </c:pt>
                <c:pt idx="14">
                  <c:v>Motor Vehicle Repairs</c:v>
                </c:pt>
                <c:pt idx="15">
                  <c:v>Ornamental Aquaculture Operations</c:v>
                </c:pt>
                <c:pt idx="16">
                  <c:v>Soft Furnishing</c:v>
                </c:pt>
                <c:pt idx="17">
                  <c:v>Furniture Finishing</c:v>
                </c:pt>
                <c:pt idx="18">
                  <c:v>Housekeeping </c:v>
                </c:pt>
                <c:pt idx="19">
                  <c:v>Motor Vehicle Care and Conditioning</c:v>
                </c:pt>
                <c:pt idx="20">
                  <c:v>Air Conditioning and Refrigeration</c:v>
                </c:pt>
                <c:pt idx="21">
                  <c:v>General Construction</c:v>
                </c:pt>
                <c:pt idx="22">
                  <c:v>Masonry</c:v>
                </c:pt>
                <c:pt idx="23">
                  <c:v>Small Engine Repairs</c:v>
                </c:pt>
                <c:pt idx="24">
                  <c:v>Crop Production</c:v>
                </c:pt>
                <c:pt idx="25">
                  <c:v>Mechanical Maintenance</c:v>
                </c:pt>
                <c:pt idx="26">
                  <c:v>Motor Vehicle Chassis Systems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214</c:v>
                </c:pt>
                <c:pt idx="1">
                  <c:v>136</c:v>
                </c:pt>
                <c:pt idx="2">
                  <c:v>107</c:v>
                </c:pt>
                <c:pt idx="3">
                  <c:v>99</c:v>
                </c:pt>
                <c:pt idx="4">
                  <c:v>73</c:v>
                </c:pt>
                <c:pt idx="5">
                  <c:v>50</c:v>
                </c:pt>
                <c:pt idx="6">
                  <c:v>44</c:v>
                </c:pt>
                <c:pt idx="7">
                  <c:v>38</c:v>
                </c:pt>
                <c:pt idx="8">
                  <c:v>36</c:v>
                </c:pt>
                <c:pt idx="9">
                  <c:v>30</c:v>
                </c:pt>
                <c:pt idx="10">
                  <c:v>29</c:v>
                </c:pt>
                <c:pt idx="11">
                  <c:v>23</c:v>
                </c:pt>
                <c:pt idx="12">
                  <c:v>22</c:v>
                </c:pt>
                <c:pt idx="13">
                  <c:v>20</c:v>
                </c:pt>
                <c:pt idx="14">
                  <c:v>17</c:v>
                </c:pt>
                <c:pt idx="15">
                  <c:v>11</c:v>
                </c:pt>
                <c:pt idx="16">
                  <c:v>10</c:v>
                </c:pt>
                <c:pt idx="17">
                  <c:v>9</c:v>
                </c:pt>
                <c:pt idx="18">
                  <c:v>9</c:v>
                </c:pt>
                <c:pt idx="19">
                  <c:v>9</c:v>
                </c:pt>
                <c:pt idx="20">
                  <c:v>8</c:v>
                </c:pt>
                <c:pt idx="21">
                  <c:v>8</c:v>
                </c:pt>
                <c:pt idx="22">
                  <c:v>7</c:v>
                </c:pt>
                <c:pt idx="23">
                  <c:v>5</c:v>
                </c:pt>
                <c:pt idx="24">
                  <c:v>4</c:v>
                </c:pt>
                <c:pt idx="25">
                  <c:v>4</c:v>
                </c:pt>
                <c:pt idx="2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67528888"/>
        <c:axId val="572920824"/>
      </c:barChart>
      <c:catAx>
        <c:axId val="567528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50" baseline="0"/>
            </a:pPr>
            <a:endParaRPr lang="en-US"/>
          </a:p>
        </c:txPr>
        <c:crossAx val="572920824"/>
        <c:crosses val="autoZero"/>
        <c:auto val="1"/>
        <c:lblAlgn val="ctr"/>
        <c:lblOffset val="100"/>
        <c:noMultiLvlLbl val="0"/>
      </c:catAx>
      <c:valAx>
        <c:axId val="572920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67528888"/>
        <c:crosses val="autoZero"/>
        <c:crossBetween val="between"/>
        <c:majorUnit val="25"/>
      </c:valAx>
    </c:plotArea>
    <c:legend>
      <c:legendPos val="b"/>
      <c:layout>
        <c:manualLayout>
          <c:xMode val="edge"/>
          <c:yMode val="edge"/>
          <c:x val="0.77700058326042576"/>
          <c:y val="2.6396251524897416E-2"/>
          <c:w val="0.21143081073199183"/>
          <c:h val="6.515304424975047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08124660093167E-2"/>
          <c:y val="2.4672265966754155E-2"/>
          <c:w val="0.89307535882339018"/>
          <c:h val="0.55176885389326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Candidates</c:v>
                </c:pt>
              </c:strCache>
            </c:strRef>
          </c:tx>
          <c:invertIfNegative val="0"/>
          <c:cat>
            <c:strRef>
              <c:f>Sheet1!$A$2:$A$35</c:f>
              <c:strCache>
                <c:ptCount val="34"/>
                <c:pt idx="0">
                  <c:v>Data Operations</c:v>
                </c:pt>
                <c:pt idx="1">
                  <c:v>Commercial Food Preparation </c:v>
                </c:pt>
                <c:pt idx="2">
                  <c:v>Crop Production - Grow Box Op.</c:v>
                </c:pt>
                <c:pt idx="3">
                  <c:v>Electrical Installation</c:v>
                </c:pt>
                <c:pt idx="4">
                  <c:v>General Cosmetology</c:v>
                </c:pt>
                <c:pt idx="5">
                  <c:v>Welding </c:v>
                </c:pt>
                <c:pt idx="6">
                  <c:v>Metal Work Engineering</c:v>
                </c:pt>
                <c:pt idx="7">
                  <c:v>Crop Production</c:v>
                </c:pt>
                <c:pt idx="8">
                  <c:v>General Office Administration</c:v>
                </c:pt>
                <c:pt idx="9">
                  <c:v>Garment Production</c:v>
                </c:pt>
                <c:pt idx="10">
                  <c:v>Fabric Design</c:v>
                </c:pt>
                <c:pt idx="11">
                  <c:v>Furniture Making</c:v>
                </c:pt>
                <c:pt idx="12">
                  <c:v>Motor Vehicle Engine Systems</c:v>
                </c:pt>
                <c:pt idx="13">
                  <c:v>Motor Vehicle Repairs </c:v>
                </c:pt>
                <c:pt idx="14">
                  <c:v>General Construction</c:v>
                </c:pt>
                <c:pt idx="15">
                  <c:v>Carpentry</c:v>
                </c:pt>
                <c:pt idx="16">
                  <c:v>Computer/Printing and Graphic Arts </c:v>
                </c:pt>
                <c:pt idx="17">
                  <c:v>Plumbing</c:v>
                </c:pt>
                <c:pt idx="18">
                  <c:v>Housekeeping (Houseman)</c:v>
                </c:pt>
                <c:pt idx="19">
                  <c:v>Cosmetology</c:v>
                </c:pt>
                <c:pt idx="20">
                  <c:v>Ornamental Aquaculture Operations</c:v>
                </c:pt>
                <c:pt idx="21">
                  <c:v>Photography</c:v>
                </c:pt>
                <c:pt idx="22">
                  <c:v>Livestock Rearing</c:v>
                </c:pt>
                <c:pt idx="23">
                  <c:v>Soft Furnishing</c:v>
                </c:pt>
                <c:pt idx="24">
                  <c:v>Air Conditioning and Refrigeration</c:v>
                </c:pt>
                <c:pt idx="25">
                  <c:v>Masonry</c:v>
                </c:pt>
                <c:pt idx="26">
                  <c:v>Cricket Pitch and Field Maintenance</c:v>
                </c:pt>
                <c:pt idx="27">
                  <c:v>Data Operation</c:v>
                </c:pt>
                <c:pt idx="28">
                  <c:v>Motor Vehicle Chassis Systems</c:v>
                </c:pt>
                <c:pt idx="29">
                  <c:v>Motor Vehicle Care and Conditioning</c:v>
                </c:pt>
                <c:pt idx="30">
                  <c:v>Furniture Finishing</c:v>
                </c:pt>
                <c:pt idx="31">
                  <c:v>Mechanical Maintenance</c:v>
                </c:pt>
                <c:pt idx="32">
                  <c:v>Small Engine Repairs</c:v>
                </c:pt>
                <c:pt idx="33">
                  <c:v>Floral Arrangement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309</c:v>
                </c:pt>
                <c:pt idx="1">
                  <c:v>223</c:v>
                </c:pt>
                <c:pt idx="2">
                  <c:v>173</c:v>
                </c:pt>
                <c:pt idx="3">
                  <c:v>169</c:v>
                </c:pt>
                <c:pt idx="4">
                  <c:v>124</c:v>
                </c:pt>
                <c:pt idx="5">
                  <c:v>95</c:v>
                </c:pt>
                <c:pt idx="6">
                  <c:v>94</c:v>
                </c:pt>
                <c:pt idx="7">
                  <c:v>92</c:v>
                </c:pt>
                <c:pt idx="8">
                  <c:v>74</c:v>
                </c:pt>
                <c:pt idx="9">
                  <c:v>63</c:v>
                </c:pt>
                <c:pt idx="10">
                  <c:v>61</c:v>
                </c:pt>
                <c:pt idx="11">
                  <c:v>61</c:v>
                </c:pt>
                <c:pt idx="12">
                  <c:v>47</c:v>
                </c:pt>
                <c:pt idx="13">
                  <c:v>45</c:v>
                </c:pt>
                <c:pt idx="14">
                  <c:v>39</c:v>
                </c:pt>
                <c:pt idx="15">
                  <c:v>34</c:v>
                </c:pt>
                <c:pt idx="16">
                  <c:v>33</c:v>
                </c:pt>
                <c:pt idx="17">
                  <c:v>32</c:v>
                </c:pt>
                <c:pt idx="18">
                  <c:v>24</c:v>
                </c:pt>
                <c:pt idx="19">
                  <c:v>21</c:v>
                </c:pt>
                <c:pt idx="20">
                  <c:v>19</c:v>
                </c:pt>
                <c:pt idx="21">
                  <c:v>16</c:v>
                </c:pt>
                <c:pt idx="22">
                  <c:v>14</c:v>
                </c:pt>
                <c:pt idx="23">
                  <c:v>13</c:v>
                </c:pt>
                <c:pt idx="24">
                  <c:v>13</c:v>
                </c:pt>
                <c:pt idx="25">
                  <c:v>11</c:v>
                </c:pt>
                <c:pt idx="26">
                  <c:v>11</c:v>
                </c:pt>
                <c:pt idx="27">
                  <c:v>9</c:v>
                </c:pt>
                <c:pt idx="28">
                  <c:v>9</c:v>
                </c:pt>
                <c:pt idx="29">
                  <c:v>9</c:v>
                </c:pt>
                <c:pt idx="30">
                  <c:v>9</c:v>
                </c:pt>
                <c:pt idx="31">
                  <c:v>5</c:v>
                </c:pt>
                <c:pt idx="32">
                  <c:v>5</c:v>
                </c:pt>
                <c:pt idx="3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67078432"/>
        <c:axId val="567078824"/>
      </c:barChart>
      <c:catAx>
        <c:axId val="567078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567078824"/>
        <c:crosses val="autoZero"/>
        <c:auto val="1"/>
        <c:lblAlgn val="ctr"/>
        <c:lblOffset val="100"/>
        <c:noMultiLvlLbl val="0"/>
      </c:catAx>
      <c:valAx>
        <c:axId val="567078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67078432"/>
        <c:crosses val="autoZero"/>
        <c:crossBetween val="between"/>
        <c:majorUnit val="25"/>
      </c:valAx>
    </c:plotArea>
    <c:legend>
      <c:legendPos val="b"/>
      <c:layout>
        <c:manualLayout>
          <c:xMode val="edge"/>
          <c:yMode val="edge"/>
          <c:x val="0.75934955245978863"/>
          <c:y val="2.6164109294030555E-2"/>
          <c:w val="0.22773964151916909"/>
          <c:h val="5.930597617605491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65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404C9-AC1B-4971-8973-43150B7FCCA3}" type="datetimeFigureOut">
              <a:rPr lang="en-US" smtClean="0"/>
              <a:pPr/>
              <a:t>13-Oct-14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723"/>
            <a:ext cx="2972547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8829723"/>
            <a:ext cx="2972547" cy="465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CD4F4-0C06-4944-A38D-5AD4D67FAB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24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016842-2AF3-4B0B-9094-B1754B5826DD}" type="datetimeFigureOut">
              <a:rPr lang="en-029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029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029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98FE6F-320C-43E6-ACED-A95096F3C670}" type="slidenum">
              <a:rPr lang="en-029"/>
              <a:pPr>
                <a:defRPr/>
              </a:pPr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4180974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98FE6F-320C-43E6-ACED-A95096F3C670}" type="slidenum">
              <a:rPr lang="en-029" smtClean="0"/>
              <a:pPr>
                <a:defRPr/>
              </a:pPr>
              <a:t>3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43889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8AA-934A-4AC0-A5CA-0073106D7697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BE01B-E33D-4EFB-A7B8-429F3BDEE226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4FF28-9F5A-40D2-99AB-504237F70DDD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BF251-8A7A-4073-9BA1-707C46AB028C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D6A16-F8FB-4BF4-B144-C4183F8D4873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C4D93-911D-4A1E-86C0-7E7A1437B781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www.cxc.org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C3A76-EFE8-4201-B894-8071BF7F0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46AB28-4802-434F-8CAD-E2AE07920693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FF8C0-01D3-47AA-B887-ADD2C0C4F553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9CC6C5-5E9F-471F-B249-CCBC6B774F88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3E29B-0F0D-4687-A8DE-E655EA7EDD4E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A3EFC8-5186-4CB9-9BE3-E4B722BD4386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49FE59-191D-4D5F-9F20-80ADAE4CACD6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C38D04-403E-49D4-BD28-EADC2BAA7B0C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4A2C1-F347-475F-A0D7-734D417EEFFD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DB26B-A861-4B4D-AA82-2AA7B8677766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89C46-FC45-438C-8193-548E547ACF1C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D0E-25E5-4B44-8F19-BF3445FB61E7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7A580-BC60-4731-82EE-CAE838993FC4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AB6D9F-C7C1-4A99-8FB8-80B2E831BA65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9EEB5-FB4E-4DA0-A901-F6B1E8954869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509264-DBF3-4B8A-B847-4624B0DF0066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16E2E-374D-4575-9E63-80DD0DF78730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F88A03-EC7D-43D0-A262-FBD7E7131E47}" type="datetimeFigureOut">
              <a:rPr lang="en-029" smtClean="0"/>
              <a:pPr>
                <a:defRPr/>
              </a:pPr>
              <a:t>10/13/2014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6791BD-02F2-4242-AD2D-3AABA24A875C}" type="slidenum">
              <a:rPr lang="en-029" smtClean="0"/>
              <a:pPr>
                <a:defRPr/>
              </a:pPr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 descr="http://vacationhomes.com/images/caribbean-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0"/>
            <a:ext cx="9246833" cy="68580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181600"/>
            <a:ext cx="1764177" cy="1358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BE7E6"/>
              </a:clrFrom>
              <a:clrTo>
                <a:srgbClr val="EBE7E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44410" y="0"/>
            <a:ext cx="3264819" cy="190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446233" y="1901908"/>
            <a:ext cx="472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029" sz="2800" b="1" dirty="0"/>
              <a:t>Caribbean Vocational Qualifications </a:t>
            </a:r>
            <a:endParaRPr lang="en-029" sz="2800" b="1" dirty="0" smtClean="0"/>
          </a:p>
          <a:p>
            <a:pPr algn="r"/>
            <a:r>
              <a:rPr lang="en-029" dirty="0" smtClean="0"/>
              <a:t>JUNE 2014</a:t>
            </a:r>
            <a:endParaRPr lang="en-029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1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1538389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 smtClean="0">
                <a:latin typeface="Arial Black" pitchFamily="34" charset="0"/>
              </a:rPr>
              <a:t>CARIBBEAN VOCATIONAL QUALIFICATION </a:t>
            </a:r>
          </a:p>
          <a:p>
            <a:pPr fontAlgn="auto">
              <a:spcAft>
                <a:spcPts val="0"/>
              </a:spcAft>
            </a:pPr>
            <a:r>
              <a:rPr lang="en-US" sz="3200" dirty="0" smtClean="0">
                <a:latin typeface="Arial Black" pitchFamily="34" charset="0"/>
              </a:rPr>
              <a:t>2011-2014 ENTRIES</a:t>
            </a:r>
            <a:endParaRPr lang="en-US" sz="3200" dirty="0">
              <a:latin typeface="Arial Black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583675"/>
              </p:ext>
            </p:extLst>
          </p:nvPr>
        </p:nvGraphicFramePr>
        <p:xfrm>
          <a:off x="942975" y="862013"/>
          <a:ext cx="7258050" cy="416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4174855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95409232"/>
              </p:ext>
            </p:extLst>
          </p:nvPr>
        </p:nvGraphicFramePr>
        <p:xfrm>
          <a:off x="1676400" y="2057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3</a:t>
            </a:fld>
            <a:endParaRPr lang="en-029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The number of candidates registered by year and gender:</a:t>
            </a:r>
          </a:p>
        </p:txBody>
      </p:sp>
    </p:spTree>
    <p:extLst>
      <p:ext uri="{BB962C8B-B14F-4D97-AF65-F5344CB8AC3E}">
        <p14:creationId xmlns:p14="http://schemas.microsoft.com/office/powerpoint/2010/main" val="28496645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55346051"/>
              </p:ext>
            </p:extLst>
          </p:nvPr>
        </p:nvGraphicFramePr>
        <p:xfrm>
          <a:off x="1524000" y="188761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4</a:t>
            </a:fld>
            <a:endParaRPr lang="en-029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The number of candidates awarded unit qualifications:</a:t>
            </a:r>
          </a:p>
        </p:txBody>
      </p:sp>
    </p:spTree>
    <p:extLst>
      <p:ext uri="{BB962C8B-B14F-4D97-AF65-F5344CB8AC3E}">
        <p14:creationId xmlns:p14="http://schemas.microsoft.com/office/powerpoint/2010/main" val="314970780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600200"/>
          </a:xfrm>
        </p:spPr>
        <p:txBody>
          <a:bodyPr>
            <a:noAutofit/>
          </a:bodyPr>
          <a:lstStyle/>
          <a:p>
            <a:r>
              <a:rPr lang="en-029" b="1" dirty="0" smtClean="0"/>
              <a:t/>
            </a:r>
            <a:br>
              <a:rPr lang="en-029" b="1" dirty="0" smtClean="0"/>
            </a:br>
            <a:endParaRPr lang="en-029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165935"/>
              </p:ext>
            </p:extLst>
          </p:nvPr>
        </p:nvGraphicFramePr>
        <p:xfrm>
          <a:off x="533400" y="1752600"/>
          <a:ext cx="7675379" cy="422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5</a:t>
            </a:fld>
            <a:endParaRPr lang="en-029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The number of candidates awarded </a:t>
            </a:r>
            <a:b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full CVQ qualifications:</a:t>
            </a:r>
          </a:p>
        </p:txBody>
      </p:sp>
    </p:spTree>
    <p:extLst>
      <p:ext uri="{BB962C8B-B14F-4D97-AF65-F5344CB8AC3E}">
        <p14:creationId xmlns:p14="http://schemas.microsoft.com/office/powerpoint/2010/main" val="41821770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040099"/>
              </p:ext>
            </p:extLst>
          </p:nvPr>
        </p:nvGraphicFramePr>
        <p:xfrm>
          <a:off x="457200" y="10668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6</a:t>
            </a:fld>
            <a:endParaRPr lang="en-029"/>
          </a:p>
        </p:txBody>
      </p:sp>
      <p:sp>
        <p:nvSpPr>
          <p:cNvPr id="6" name="Rectangle 5"/>
          <p:cNvSpPr/>
          <p:nvPr/>
        </p:nvSpPr>
        <p:spPr>
          <a:xfrm>
            <a:off x="-10357" y="-1"/>
            <a:ext cx="9144000" cy="584775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CVQs Awarded in 2014</a:t>
            </a:r>
          </a:p>
        </p:txBody>
      </p:sp>
    </p:spTree>
    <p:extLst>
      <p:ext uri="{BB962C8B-B14F-4D97-AF65-F5344CB8AC3E}">
        <p14:creationId xmlns:p14="http://schemas.microsoft.com/office/powerpoint/2010/main" val="12058908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072198"/>
              </p:ext>
            </p:extLst>
          </p:nvPr>
        </p:nvGraphicFramePr>
        <p:xfrm>
          <a:off x="0" y="838200"/>
          <a:ext cx="8915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C774-4D16-4C12-ADB2-BA3BB2E48954}" type="slidenum">
              <a:rPr lang="en-029" smtClean="0"/>
              <a:t>7</a:t>
            </a:fld>
            <a:endParaRPr lang="en-029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74A8F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029" sz="3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Transcripts Awarded in 2014</a:t>
            </a:r>
          </a:p>
        </p:txBody>
      </p:sp>
    </p:spTree>
    <p:extLst>
      <p:ext uri="{BB962C8B-B14F-4D97-AF65-F5344CB8AC3E}">
        <p14:creationId xmlns:p14="http://schemas.microsoft.com/office/powerpoint/2010/main" val="33707137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www.cxc.org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EF818-8B41-447D-A790-C8CE03B29F2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08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3067</TotalTime>
  <Words>50</Words>
  <Application>Microsoft Office PowerPoint</Application>
  <PresentationFormat>On-screen Show (4:3)</PresentationFormat>
  <Paragraphs>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Company>Caribbean Examinations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ASSESS</dc:title>
  <dc:creator>Gordon Harewood</dc:creator>
  <cp:lastModifiedBy>Cleveland Sam</cp:lastModifiedBy>
  <cp:revision>211</cp:revision>
  <cp:lastPrinted>2014-08-16T17:04:45Z</cp:lastPrinted>
  <dcterms:created xsi:type="dcterms:W3CDTF">2011-08-10T15:41:36Z</dcterms:created>
  <dcterms:modified xsi:type="dcterms:W3CDTF">2014-10-14T01:37:10Z</dcterms:modified>
</cp:coreProperties>
</file>